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46" r:id="rId2"/>
    <p:sldId id="455" r:id="rId3"/>
    <p:sldId id="459" r:id="rId4"/>
    <p:sldId id="462" r:id="rId5"/>
    <p:sldId id="461" r:id="rId6"/>
    <p:sldId id="460" r:id="rId7"/>
    <p:sldId id="457" r:id="rId8"/>
    <p:sldId id="463" r:id="rId9"/>
    <p:sldId id="458" r:id="rId10"/>
    <p:sldId id="456" r:id="rId11"/>
    <p:sldId id="464" r:id="rId12"/>
    <p:sldId id="465" r:id="rId13"/>
    <p:sldId id="466" r:id="rId14"/>
    <p:sldId id="468" r:id="rId15"/>
    <p:sldId id="467" r:id="rId16"/>
    <p:sldId id="470" r:id="rId17"/>
    <p:sldId id="469" r:id="rId18"/>
    <p:sldId id="471" r:id="rId19"/>
    <p:sldId id="472" r:id="rId20"/>
    <p:sldId id="4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34" clrIdx="0"/>
  <p:cmAuthor id="1" name="admin" initials="a" lastIdx="12" clrIdx="1"/>
  <p:cmAuthor id="2" name="Francois.beguin" initials="F" lastIdx="122" clrIdx="2"/>
  <p:cmAuthor id="3" name="François Béguin" initials="FB" lastIdx="30" clrIdx="3">
    <p:extLst/>
  </p:cmAuthor>
  <p:cmAuthor id="4" name="Emmanuel Pameté Yambou" initials="PYE" lastIdx="3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25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5" d="100"/>
          <a:sy n="65" d="100"/>
        </p:scale>
        <p:origin x="1332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E7F28-D102-4B55-B7FE-A19BA7B78A07}" type="datetimeFigureOut">
              <a:rPr lang="en-GB" smtClean="0"/>
              <a:pPr/>
              <a:t>12/11/2020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1C258-53C1-4DC5-B5F7-5D81FE8FBD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36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5DC5C-8F6B-4793-8EF0-83668185A6E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EA41-DAE8-4A25-9980-1906F2F85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2204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E5A-0FEE-4A96-8314-3B9B85998C68}" type="datetime1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F402-ED5B-4DC4-8CA8-1476631ADE5E}" type="datetime1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CB31-3616-4C1D-BFA3-14F6DD56C590}" type="datetime1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6A5A-0026-4465-A38A-F234E7FBF9E2}" type="datetime1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1F37-E461-47AF-8145-F176D80F68CF}" type="datetime1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06DB-4A4F-4455-8068-BC6AF08C00B7}" type="datetime1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17A6-C285-4D9B-BF4B-E2EB04531494}" type="datetime1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1B23-B095-40F9-9F86-9E5B96618C85}" type="datetime1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B1B2-31EF-432E-9CC7-D0CF7A107B85}" type="datetime1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842E-AC5E-45DB-8214-D60EBE2E6404}" type="datetime1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3C2-6855-48A7-882E-C806659EB228}" type="datetime1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AD37E-0099-4C0E-890D-3344435EBDC0}" type="datetime1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404619" y="139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899592" y="1700808"/>
            <a:ext cx="7272808" cy="295232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Биоэнергетические </a:t>
            </a: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технологии</a:t>
            </a:r>
            <a:endParaRPr lang="en-HK" sz="4000" b="1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en-HK" sz="3600" b="1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3600" i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Лекция </a:t>
            </a:r>
            <a:r>
              <a:rPr lang="ru-RU" sz="3600" i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№9</a:t>
            </a:r>
            <a:endParaRPr lang="ru-RU" sz="3600" i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Анаэробная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ферментация биомассы</a:t>
            </a:r>
            <a:endParaRPr lang="en-HK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95536" y="908720"/>
            <a:ext cx="842493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 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процессе анаэробной ферментации сложные органические вещества разлагаются на СО2 и СН4 с образованием биогаза в виде смеси угле для откачивания шлама из </a:t>
            </a:r>
            <a:r>
              <a:rPr lang="ru-RU" sz="23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метантенка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кислого газа и метана, причем на долю метана может приходиться до 70%. Технологический процесс анаэробного сбраживания биомассы проводится без доступа кислорода в специальных реакторах-</a:t>
            </a:r>
            <a:r>
              <a:rPr lang="ru-RU" sz="23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метантенках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, конструкция которых обеспечивает максимальное выделение метана. Особенно важным в процессе анаэробного сбраживания является создание оптимальных технологических условий в </a:t>
            </a:r>
            <a:r>
              <a:rPr lang="ru-RU" sz="23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реактореметантенке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: температуры, доступа кислорода, достаточной концентрации питательных веществ, допустимого значения рН, отсутствия или низкой концентрации токсичных веществ.</a:t>
            </a:r>
            <a:endParaRPr lang="ru-RU" sz="23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Анаэробная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ферментация биомассы</a:t>
            </a:r>
            <a:endParaRPr lang="en-HK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196752"/>
            <a:ext cx="6120680" cy="3229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4604935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Принципиальная схема биогазовой анаэробной установки: 1 – приемное устройство; 2 – </a:t>
            </a:r>
            <a:r>
              <a:rPr 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биореактор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метантенк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); 3 – пространство для сбора биогаза; 4 – патрубок, соединяющий </a:t>
            </a:r>
            <a:r>
              <a:rPr 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метантенк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с газгольдером; 5 – устройство</a:t>
            </a:r>
            <a:endParaRPr lang="en-HK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Анаэробная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ферментация биомассы</a:t>
            </a:r>
            <a:endParaRPr lang="en-HK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95536" y="908720"/>
            <a:ext cx="842493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Наиболее эффективными считаются </a:t>
            </a:r>
            <a:r>
              <a:rPr lang="ru-RU" sz="23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биореакторы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, которые работают в термофильном режиме 43–62°С. На таких установках с трехдневной ферментацией навоза выход биогаза составляет 4,5 л на каждый литр полезного объема реактора.</a:t>
            </a:r>
          </a:p>
          <a:p>
            <a:pPr algn="just">
              <a:spcAft>
                <a:spcPts val="1800"/>
              </a:spcAft>
            </a:pP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Сравнительные энергетические показатели традиционных энергоносителей и биогаза приведены в табл. 2.4</a:t>
            </a: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endParaRPr lang="ru-RU" sz="23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Анаэробная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ферментация биомассы</a:t>
            </a:r>
            <a:endParaRPr lang="en-HK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95536" y="908720"/>
            <a:ext cx="842493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Современные биогазовые анаэробные установки состоят из таких основных систем: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системы подготовки и подачи сырья в </a:t>
            </a:r>
            <a:r>
              <a:rPr lang="ru-RU" sz="23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биореактор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;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3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биореактора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(</a:t>
            </a:r>
            <a:r>
              <a:rPr lang="ru-RU" sz="23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метантенка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) с системой поддержания постоянной температуры и другими комплектующими устройствами;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системы сохранения и использования биогаза;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системы выгрузки и транспортировки шлама.</a:t>
            </a:r>
            <a:endParaRPr lang="ru-RU" sz="23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Анаэробная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ферментация биомассы</a:t>
            </a:r>
            <a:endParaRPr lang="en-HK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95536" y="908720"/>
            <a:ext cx="8424936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Схема самой простой биогазовой анаэробной установки для индивидуального хозяйства изображена на </a:t>
            </a: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рисунке 2.21.</a:t>
            </a:r>
            <a:endParaRPr lang="ru-RU" sz="23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spcAft>
                <a:spcPts val="1800"/>
              </a:spcAft>
            </a:pPr>
            <a:endParaRPr lang="ru-RU" sz="23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spcAft>
                <a:spcPts val="1800"/>
              </a:spcAft>
            </a:pP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Применение биогаза обеспечивает возможность получения тепловой и электрической энергии, что является особенно привлекательным для фермерских хозяйств. При массовом распространении биогазовых технологий в сельских регионах можно достичь значительной экономии органического топлива (рис. 2.22).</a:t>
            </a:r>
            <a:endParaRPr lang="ru-RU" sz="23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Схема биогазовой установки</a:t>
            </a:r>
            <a:endParaRPr lang="en-HK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919162"/>
            <a:ext cx="776287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Анаэробная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ферментация биомассы</a:t>
            </a:r>
            <a:endParaRPr lang="en-HK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95536" y="908720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Представляет интерес выращивание и использование в </a:t>
            </a:r>
            <a:r>
              <a:rPr lang="ru-RU" sz="23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метантенках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водяной растительной биомассы для получения биогаза. Одной из наиболее продуктивных водорослей является бурая водоросль </a:t>
            </a:r>
            <a:r>
              <a:rPr lang="ru-RU" sz="23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макроцистис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, которая распространена в прибрежной зоне морей и океанов и ее урожайность составляет 450– 1200 т сырой массы с 1 га. С каждой тонны широко известной хлореллы можно получить 22 млн. кДж энергии. Высокой урожайностью характеризуются морские водоросли </a:t>
            </a:r>
            <a:r>
              <a:rPr lang="ru-RU" sz="23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дуналиэла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, водяной гиацинт, красная водоросль и др.</a:t>
            </a:r>
          </a:p>
          <a:p>
            <a:pPr algn="just">
              <a:spcAft>
                <a:spcPts val="1800"/>
              </a:spcAft>
            </a:pP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Существует 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гибридная энергосистема «</a:t>
            </a:r>
            <a:r>
              <a:rPr lang="ru-RU" sz="23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Биосоляр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» – ТЭЦ, которая является замкнутой для всех биогенных элементов, кроме углерода, который сжигается (рис. 2.23).</a:t>
            </a:r>
            <a:endParaRPr lang="ru-RU" sz="23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9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Анаэробная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ферментация биомассы</a:t>
            </a:r>
            <a:endParaRPr lang="en-HK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Топливный склад ТЭЦ «Alholmens Kraft72» (Финляндия), сжигающей отходы деревообрабатывающих предприят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4277"/>
            <a:ext cx="3858323" cy="251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ис. 2.23. Блок7схема гибридной энергосистемы «Биосоляр» – ТЭ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97" y="1064492"/>
            <a:ext cx="436245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8520" y="3657463"/>
            <a:ext cx="4932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Топливный склад ТЭЦ «</a:t>
            </a:r>
            <a:r>
              <a:rPr 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Alholmens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Kraft72» (Финляндия), сжигающей отходы деревообрабатывающих предприятий</a:t>
            </a:r>
            <a:endParaRPr lang="en-HK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HK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Блок</a:t>
            </a:r>
            <a:r>
              <a:rPr lang="en-HK" dirty="0" err="1">
                <a:solidFill>
                  <a:srgbClr val="002060"/>
                </a:solidFill>
                <a:latin typeface="Comic Sans MS" panose="030F0702030302020204" pitchFamily="66" charset="0"/>
              </a:rPr>
              <a:t>-</a:t>
            </a:r>
            <a:r>
              <a:rPr lang="en-HK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схема</a:t>
            </a:r>
            <a:r>
              <a:rPr lang="en-HK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HK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гибридной</a:t>
            </a:r>
            <a:r>
              <a:rPr lang="en-HK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HK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энергосистемы</a:t>
            </a:r>
            <a:r>
              <a:rPr lang="en-HK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en-HK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Биосоляр</a:t>
            </a:r>
            <a:r>
              <a:rPr lang="en-HK" dirty="0">
                <a:solidFill>
                  <a:srgbClr val="002060"/>
                </a:solidFill>
                <a:latin typeface="Comic Sans MS" panose="030F0702030302020204" pitchFamily="66" charset="0"/>
              </a:rPr>
              <a:t>» – ТЭЦ</a:t>
            </a:r>
          </a:p>
        </p:txBody>
      </p:sp>
    </p:spTree>
    <p:extLst>
      <p:ext uri="{BB962C8B-B14F-4D97-AF65-F5344CB8AC3E}">
        <p14:creationId xmlns:p14="http://schemas.microsoft.com/office/powerpoint/2010/main" val="42788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Анаэробная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ферментация биомассы</a:t>
            </a:r>
            <a:endParaRPr lang="en-HK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95536" y="908720"/>
            <a:ext cx="84249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Система «</a:t>
            </a:r>
            <a:r>
              <a:rPr lang="ru-RU" sz="23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Биосоляр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» представляет собой комплекс по культивации микроводорослей, из которых выделяются пищевые и кормовые добавки, а остальное является одним из элементов наполнения </a:t>
            </a:r>
            <a:r>
              <a:rPr lang="ru-RU" sz="23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метантенков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 Для культивации микроводорослей необходим СО2, который подается к ним после очистки в результате сжигания биогаза в котлах ТЭЦ. Для получения биогаза используются также отходы животноводства и растительности. В схеме предусмотрен дополнительный источник энергии в виде природного газа, который используется в случае необходимости в зимний период при отсутствии растительной биомассы</a:t>
            </a: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endParaRPr lang="ru-RU" sz="23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Анаэробная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ферментация биомассы</a:t>
            </a:r>
            <a:endParaRPr lang="en-HK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95536" y="908720"/>
            <a:ext cx="8424936" cy="1044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У 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большинства стран мира производство биогаза поставлено на промышленную основу. В Западной Европе эксплуатируются около 1000 биогазовых установок среднего размера. Несколько миллионов установок приусадебного типа есть в Индии. В Китае только больших и средних биогазовых установок более 10 млн.</a:t>
            </a:r>
          </a:p>
          <a:p>
            <a:pPr algn="just">
              <a:spcAft>
                <a:spcPts val="1800"/>
              </a:spcAft>
            </a:pP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 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биоэнергетике </a:t>
            </a: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Казахстана 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может быть использован большой энергетический потенциал биомассы, в том числе имеющийся в сельском хозяйстве избыток соломы и стеблей сельскохозяйственных растений, составляющий </a:t>
            </a: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миллионы тонн в год 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для отопительных котельных, расположенных в сельской </a:t>
            </a: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местности, 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а также для промышленных энергетических установок.</a:t>
            </a:r>
          </a:p>
          <a:p>
            <a:pPr algn="just">
              <a:spcAft>
                <a:spcPts val="1800"/>
              </a:spcAft>
            </a:pPr>
            <a:endParaRPr lang="ru-RU" sz="23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spcAft>
                <a:spcPts val="1800"/>
              </a:spcAft>
            </a:pP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Эффективным путем является производство и использование биогаза при переработке растительной и животноводческой биомассы.</a:t>
            </a:r>
          </a:p>
          <a:p>
            <a:pPr algn="just">
              <a:spcAft>
                <a:spcPts val="1800"/>
              </a:spcAft>
            </a:pPr>
            <a:endParaRPr lang="ru-RU" sz="23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spcAft>
                <a:spcPts val="1800"/>
              </a:spcAft>
            </a:pP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Другим источником биогаза служат свалки мусора. Потенциальные возможности получения биогаза из свалок могут составлять 2,3 млрд. м3/год, что эквивалентно 1,6 млн. т </a:t>
            </a:r>
            <a:r>
              <a:rPr lang="ru-RU" sz="23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у.т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 Сырьем, из которого можно получать биогаз, могут быть практически все отходы, содержащие органические компоненты.</a:t>
            </a:r>
            <a:endParaRPr lang="ru-RU" sz="23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Биоэнергетические технологии</a:t>
            </a:r>
            <a:endParaRPr lang="en-HK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79512" y="764704"/>
            <a:ext cx="87129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Наиболее эффективными технологиями использования биомассы в биоэнергетике являются прямое сжигание; пиролиз; газификация; анаэробная ферментация с образованием метана; производство спиртов и масел для получения моторного топлива.</a:t>
            </a:r>
          </a:p>
          <a:p>
            <a:pPr algn="just">
              <a:spcAft>
                <a:spcPts val="1800"/>
              </a:spcAft>
            </a:pP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Технологии 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использования биомассы постоянно совершенствуются, обеспечивая получение энергии в удобной для потребителя форме и с максимально возможной эффективностью.</a:t>
            </a:r>
          </a:p>
          <a:p>
            <a:pPr algn="just">
              <a:spcAft>
                <a:spcPts val="1800"/>
              </a:spcAft>
            </a:pP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 общем случае энергия из органических отходов получается либо физическим, либо химическим или микробиологическим методами</a:t>
            </a: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endParaRPr lang="ru-RU" sz="23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Анаэробная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ферментация биомассы</a:t>
            </a:r>
            <a:endParaRPr lang="en-HK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95536" y="908720"/>
            <a:ext cx="842493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Эффективным 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путем является производство и использование биогаза при переработке растительной и животноводческой биомассы.</a:t>
            </a:r>
          </a:p>
          <a:p>
            <a:pPr algn="just">
              <a:spcAft>
                <a:spcPts val="1800"/>
              </a:spcAft>
            </a:pP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Другим 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источником биогаза служат свалки мусора. Потенциальные возможности получения биогаза из свалок могут составлять 2,3 млрд. м3/год, что эквивалентно 1,6 млн. т </a:t>
            </a:r>
            <a:r>
              <a:rPr lang="ru-RU" sz="23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у.т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 Сырьем, из которого можно получать биогаз, могут быть практически все отходы, содержащие органические компоненты.</a:t>
            </a:r>
            <a:endParaRPr lang="ru-RU" sz="23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Биоэнергетические технологии</a:t>
            </a:r>
            <a:endParaRPr lang="en-HK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92582" y="980728"/>
            <a:ext cx="842493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Физическим методом энергию получают путем сжигания органических отходов.</a:t>
            </a:r>
          </a:p>
          <a:p>
            <a:pPr algn="just">
              <a:spcAft>
                <a:spcPts val="1800"/>
              </a:spcAft>
            </a:pP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Основой химического метода является использование процессов пиролиза и газификации.</a:t>
            </a:r>
          </a:p>
          <a:p>
            <a:pPr algn="just">
              <a:spcAft>
                <a:spcPts val="1800"/>
              </a:spcAft>
            </a:pP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Самым распространенным в мире является микробиологический метод безотходного производства – получение биогаза анаэробным сбраживанием. Весьма ценным продуктом производства биогаза является получение высококачественных органических удобрений</a:t>
            </a: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endParaRPr lang="en-HK" sz="2300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spcAft>
                <a:spcPts val="1800"/>
              </a:spcAft>
            </a:pP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Классификация технологий с поэтапным преобразованием биомассы в энергетические продукты представлена на </a:t>
            </a: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следующем слайде.</a:t>
            </a:r>
            <a:endParaRPr lang="ru-RU" sz="23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Биоэнергетические технологии</a:t>
            </a:r>
            <a:endParaRPr lang="en-HK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79512" y="836712"/>
            <a:ext cx="871296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Прямое сжигание биомассы в атмосфере воздуха или кислорода – один из наиболее старых методов получения тепловой энергии. Однако имеется ряд проблем при его практическом использовании, главной из которых является достижение наиболее полного сгорания топлива, в результате которого образуются диоксид углерода и вода, не приносящие вреда окружающей среде. К техническим устройствам, применяющимся для прямого сжигания биомассы, относятся печи, топки, камеры сгорания. Биомасса может использоваться посредством прямого сжигания в энергетических установках в факеле, кипящем или уплотненном слое с дальнейшим получением тепловой и электрической энергии. Основная промышленная технология этого направления – прямое сжигание в котле и генерирование электроэнергии в паротурбинной установке</a:t>
            </a: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endParaRPr lang="ru-RU" sz="23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Биоэнергетические технологии</a:t>
            </a:r>
            <a:endParaRPr lang="en-HK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79512" y="836712"/>
            <a:ext cx="8712968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Пиролиз биомассы – химическое преобразование одних органических соединений в другие под воздействием теплоты или так называемая сухая перегонка без доступа окислителей (кислорода, воздуха). Разработан ряд технологических процессов пиролиза биомассы, эксплуатационные условия каждого из них определяются природой сырья, методами переработки и заданными продуктами производства. Характеристика продуктов пиролиза зависит от типа сырья и условий проведения процесса. Основными продуктами пиролиза могут быть углистое вещество, топливная жидкость, топливные газы, причем часто технологический процесс ориентирован на преобладающее получение одного из продуктов пиролиза.</a:t>
            </a:r>
            <a:endParaRPr lang="ru-RU" sz="23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Классификация технологий преобразования энергии биомассы</a:t>
            </a:r>
            <a:endParaRPr lang="en-HK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980728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7"/>
            <a:ext cx="8633218" cy="494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Биоэнергетические технологии</a:t>
            </a:r>
            <a:endParaRPr lang="en-HK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79512" y="764704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2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Газификация биомассы – это преобразование твердых отходов биомассы в горючие газы посредством неполного их окисления воздухом (кислородом, водяным паром) при высокой температуре. Газифицировать можно практически любое топливо, в результате чего получают генераторные газы, имеющие большой диапазон использования – в качестве топлива для получения тепловой энергии в быту и различных процессах промышленности, в двигателях внутреннего сгорания, в качестве сырья для получения водорода, аммиака, метилового спирта и синтетического жидкого топлива. Несмотря на большое разнообразие способов газификации, все они характеризуются одними и теми же реакциями (рис. 2.20). Газификаторы имеют различную производительность с разным выходом энергии в топливном газе. Низкокалорийный газ может быть получен газификацией различных видов биомассы – органических компонентов твердых городских отходов, отходов леса, сельскохозяйственных отходов.</a:t>
            </a:r>
            <a:endParaRPr lang="ru-RU" sz="22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Газификация биомассы</a:t>
            </a:r>
            <a:endParaRPr lang="en-HK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900112"/>
            <a:ext cx="70008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Сравнительные энергетические показатели традиционных энергоносителей и биогаза</a:t>
            </a:r>
            <a:endParaRPr lang="en-HK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980728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124744"/>
            <a:ext cx="8515350" cy="2466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502" y="3840108"/>
            <a:ext cx="4099173" cy="22678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16016" y="6107962"/>
            <a:ext cx="4179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Внешний вид биогазовой установки</a:t>
            </a:r>
            <a:endParaRPr lang="en-HK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146" y="3840108"/>
            <a:ext cx="396731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Эффективным является использование установок газификации биомассы на газотурбинных и парогазовых электростанциях.</a:t>
            </a:r>
            <a:endParaRPr lang="en-HK" sz="2300" dirty="0"/>
          </a:p>
        </p:txBody>
      </p:sp>
    </p:spTree>
    <p:extLst>
      <p:ext uri="{BB962C8B-B14F-4D97-AF65-F5344CB8AC3E}">
        <p14:creationId xmlns:p14="http://schemas.microsoft.com/office/powerpoint/2010/main" val="34145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14928</TotalTime>
  <Words>1239</Words>
  <Application>Microsoft Office PowerPoint</Application>
  <PresentationFormat>Экран (4:3)</PresentationFormat>
  <Paragraphs>79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Биоэнергетические технологии</vt:lpstr>
      <vt:lpstr>Биоэнергетические технологии</vt:lpstr>
      <vt:lpstr>Биоэнергетические технологии</vt:lpstr>
      <vt:lpstr>Биоэнергетические технологии</vt:lpstr>
      <vt:lpstr>Классификация технологий преобразования энергии биомассы</vt:lpstr>
      <vt:lpstr>Биоэнергетические технологии</vt:lpstr>
      <vt:lpstr>Газификация биомассы</vt:lpstr>
      <vt:lpstr>Сравнительные энергетические показатели традиционных энергоносителей и биогаза</vt:lpstr>
      <vt:lpstr>Анаэробная ферментация биомассы</vt:lpstr>
      <vt:lpstr>Анаэробная ферментация биомассы</vt:lpstr>
      <vt:lpstr>Анаэробная ферментация биомассы</vt:lpstr>
      <vt:lpstr>Анаэробная ферментация биомассы</vt:lpstr>
      <vt:lpstr>Анаэробная ферментация биомассы</vt:lpstr>
      <vt:lpstr>Схема биогазовой установки</vt:lpstr>
      <vt:lpstr>Анаэробная ферментация биомассы</vt:lpstr>
      <vt:lpstr>Анаэробная ферментация биомассы</vt:lpstr>
      <vt:lpstr>Анаэробная ферментация биомассы</vt:lpstr>
      <vt:lpstr>Анаэробная ферментация биомассы</vt:lpstr>
      <vt:lpstr>Анаэробная ферментация биомассы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Vladimir</cp:lastModifiedBy>
  <cp:revision>1549</cp:revision>
  <dcterms:created xsi:type="dcterms:W3CDTF">2018-10-18T08:08:24Z</dcterms:created>
  <dcterms:modified xsi:type="dcterms:W3CDTF">2020-11-12T05:03:30Z</dcterms:modified>
</cp:coreProperties>
</file>